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8" r:id="rId10"/>
    <p:sldId id="264" r:id="rId11"/>
    <p:sldId id="269" r:id="rId12"/>
    <p:sldId id="266" r:id="rId13"/>
    <p:sldId id="267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2" cstate="print"/>
          <a:srcRect t="33333"/>
          <a:stretch>
            <a:fillRect/>
          </a:stretch>
        </p:blipFill>
        <p:spPr>
          <a:xfrm>
            <a:off x="0" y="0"/>
            <a:ext cx="9144000" cy="4572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17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7888"/>
            <a:ext cx="7772400" cy="1470025"/>
          </a:xfrm>
        </p:spPr>
        <p:txBody>
          <a:bodyPr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79248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962525"/>
            <a:ext cx="7885113" cy="1362075"/>
          </a:xfrm>
        </p:spPr>
        <p:txBody>
          <a:bodyPr anchor="t"/>
          <a:lstStyle>
            <a:lvl1pPr algn="l">
              <a:defRPr sz="3200" b="0" i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462338"/>
            <a:ext cx="7885113" cy="1500187"/>
          </a:xfrm>
        </p:spPr>
        <p:txBody>
          <a:bodyPr anchor="b">
            <a:normAutofit/>
          </a:bodyPr>
          <a:lstStyle>
            <a:lvl1pPr marL="0" indent="0">
              <a:buNone/>
              <a:defRPr sz="1700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3733800" cy="4114800"/>
          </a:xfrm>
        </p:spPr>
        <p:txBody>
          <a:bodyPr/>
          <a:lstStyle>
            <a:lvl5pPr>
              <a:defRPr/>
            </a:lvl5pPr>
            <a:lvl6pPr>
              <a:buClr>
                <a:schemeClr val="tx2"/>
              </a:buClr>
              <a:buFont typeface="Arial" pitchFamily="34" charset="0"/>
              <a:buChar char="•"/>
              <a:defRPr/>
            </a:lvl6pPr>
            <a:lvl7pPr>
              <a:buClr>
                <a:schemeClr val="tx2"/>
              </a:buClr>
              <a:buFont typeface="Arial" pitchFamily="34" charset="0"/>
              <a:buChar char="•"/>
              <a:defRPr/>
            </a:lvl7pPr>
            <a:lvl8pPr>
              <a:buClr>
                <a:schemeClr val="tx2"/>
              </a:buClr>
              <a:buFont typeface="Arial" pitchFamily="34" charset="0"/>
              <a:buChar char="•"/>
              <a:defRPr/>
            </a:lvl8pPr>
            <a:lvl9pPr>
              <a:buClr>
                <a:schemeClr val="tx2"/>
              </a:buCl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1600200"/>
            <a:ext cx="3733800" cy="41148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13.10.2023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13.10.2023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13.10.2023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962400" y="1447800"/>
            <a:ext cx="4648200" cy="4267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2648" y="2547891"/>
            <a:ext cx="2971800" cy="3167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oriz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57344" y="1447800"/>
            <a:ext cx="3419856" cy="3474720"/>
          </a:xfrm>
          <a:custGeom>
            <a:avLst/>
            <a:gdLst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74450 w 3419856"/>
              <a:gd name="connsiteY9" fmla="*/ 3429000 h 3429000"/>
              <a:gd name="connsiteX10" fmla="*/ 21806 w 3419856"/>
              <a:gd name="connsiteY10" fmla="*/ 3407194 h 3429000"/>
              <a:gd name="connsiteX11" fmla="*/ 0 w 3419856"/>
              <a:gd name="connsiteY11" fmla="*/ 3354550 h 3429000"/>
              <a:gd name="connsiteX12" fmla="*/ 0 w 3419856"/>
              <a:gd name="connsiteY12" fmla="*/ 74450 h 3429000"/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21806 w 3419856"/>
              <a:gd name="connsiteY9" fmla="*/ 3407194 h 3429000"/>
              <a:gd name="connsiteX10" fmla="*/ 0 w 3419856"/>
              <a:gd name="connsiteY10" fmla="*/ 3354550 h 3429000"/>
              <a:gd name="connsiteX11" fmla="*/ 0 w 3419856"/>
              <a:gd name="connsiteY11" fmla="*/ 74450 h 3429000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8026"/>
              <a:gd name="connsiteY0" fmla="*/ 74450 h 3910007"/>
              <a:gd name="connsiteX1" fmla="*/ 21806 w 3968026"/>
              <a:gd name="connsiteY1" fmla="*/ 21806 h 3910007"/>
              <a:gd name="connsiteX2" fmla="*/ 74450 w 3968026"/>
              <a:gd name="connsiteY2" fmla="*/ 0 h 3910007"/>
              <a:gd name="connsiteX3" fmla="*/ 3345406 w 3968026"/>
              <a:gd name="connsiteY3" fmla="*/ 0 h 3910007"/>
              <a:gd name="connsiteX4" fmla="*/ 3398050 w 3968026"/>
              <a:gd name="connsiteY4" fmla="*/ 21806 h 3910007"/>
              <a:gd name="connsiteX5" fmla="*/ 3419856 w 3968026"/>
              <a:gd name="connsiteY5" fmla="*/ 74450 h 3910007"/>
              <a:gd name="connsiteX6" fmla="*/ 3419856 w 3968026"/>
              <a:gd name="connsiteY6" fmla="*/ 3354550 h 3910007"/>
              <a:gd name="connsiteX7" fmla="*/ 3398050 w 3968026"/>
              <a:gd name="connsiteY7" fmla="*/ 3407194 h 3910007"/>
              <a:gd name="connsiteX8" fmla="*/ 0 w 3968026"/>
              <a:gd name="connsiteY8" fmla="*/ 3354550 h 3910007"/>
              <a:gd name="connsiteX9" fmla="*/ 0 w 3968026"/>
              <a:gd name="connsiteY9" fmla="*/ 74450 h 3910007"/>
              <a:gd name="connsiteX0" fmla="*/ 0 w 3419856"/>
              <a:gd name="connsiteY0" fmla="*/ 74450 h 3901233"/>
              <a:gd name="connsiteX1" fmla="*/ 21806 w 3419856"/>
              <a:gd name="connsiteY1" fmla="*/ 21806 h 3901233"/>
              <a:gd name="connsiteX2" fmla="*/ 74450 w 3419856"/>
              <a:gd name="connsiteY2" fmla="*/ 0 h 3901233"/>
              <a:gd name="connsiteX3" fmla="*/ 3345406 w 3419856"/>
              <a:gd name="connsiteY3" fmla="*/ 0 h 3901233"/>
              <a:gd name="connsiteX4" fmla="*/ 3398050 w 3419856"/>
              <a:gd name="connsiteY4" fmla="*/ 21806 h 3901233"/>
              <a:gd name="connsiteX5" fmla="*/ 3419856 w 3419856"/>
              <a:gd name="connsiteY5" fmla="*/ 74450 h 3901233"/>
              <a:gd name="connsiteX6" fmla="*/ 3419856 w 3419856"/>
              <a:gd name="connsiteY6" fmla="*/ 3354550 h 3901233"/>
              <a:gd name="connsiteX7" fmla="*/ 0 w 3419856"/>
              <a:gd name="connsiteY7" fmla="*/ 3354550 h 3901233"/>
              <a:gd name="connsiteX8" fmla="*/ 0 w 3419856"/>
              <a:gd name="connsiteY8" fmla="*/ 74450 h 3901233"/>
              <a:gd name="connsiteX0" fmla="*/ 0 w 3419856"/>
              <a:gd name="connsiteY0" fmla="*/ 74450 h 3354550"/>
              <a:gd name="connsiteX1" fmla="*/ 21806 w 3419856"/>
              <a:gd name="connsiteY1" fmla="*/ 21806 h 3354550"/>
              <a:gd name="connsiteX2" fmla="*/ 74450 w 3419856"/>
              <a:gd name="connsiteY2" fmla="*/ 0 h 3354550"/>
              <a:gd name="connsiteX3" fmla="*/ 3345406 w 3419856"/>
              <a:gd name="connsiteY3" fmla="*/ 0 h 3354550"/>
              <a:gd name="connsiteX4" fmla="*/ 3398050 w 3419856"/>
              <a:gd name="connsiteY4" fmla="*/ 21806 h 3354550"/>
              <a:gd name="connsiteX5" fmla="*/ 3419856 w 3419856"/>
              <a:gd name="connsiteY5" fmla="*/ 74450 h 3354550"/>
              <a:gd name="connsiteX6" fmla="*/ 3419856 w 3419856"/>
              <a:gd name="connsiteY6" fmla="*/ 3354550 h 3354550"/>
              <a:gd name="connsiteX7" fmla="*/ 0 w 3419856"/>
              <a:gd name="connsiteY7" fmla="*/ 3354550 h 3354550"/>
              <a:gd name="connsiteX8" fmla="*/ 0 w 3419856"/>
              <a:gd name="connsiteY8" fmla="*/ 74450 h 335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19856" h="3354550">
                <a:moveTo>
                  <a:pt x="0" y="74450"/>
                </a:moveTo>
                <a:cubicBezTo>
                  <a:pt x="0" y="54705"/>
                  <a:pt x="7844" y="35768"/>
                  <a:pt x="21806" y="21806"/>
                </a:cubicBezTo>
                <a:cubicBezTo>
                  <a:pt x="35768" y="7844"/>
                  <a:pt x="54705" y="0"/>
                  <a:pt x="74450" y="0"/>
                </a:cubicBezTo>
                <a:lnTo>
                  <a:pt x="3345406" y="0"/>
                </a:lnTo>
                <a:cubicBezTo>
                  <a:pt x="3365151" y="0"/>
                  <a:pt x="3384088" y="7844"/>
                  <a:pt x="3398050" y="21806"/>
                </a:cubicBezTo>
                <a:cubicBezTo>
                  <a:pt x="3412012" y="35768"/>
                  <a:pt x="3419856" y="54705"/>
                  <a:pt x="3419856" y="74450"/>
                </a:cubicBezTo>
                <a:lnTo>
                  <a:pt x="3419856" y="3354550"/>
                </a:lnTo>
                <a:lnTo>
                  <a:pt x="0" y="3354550"/>
                </a:lnTo>
                <a:lnTo>
                  <a:pt x="0" y="74450"/>
                </a:lnTo>
                <a:close/>
              </a:path>
            </a:pathLst>
          </a:custGeom>
        </p:spPr>
        <p:txBody>
          <a:bodyPr>
            <a:normAutofit/>
          </a:bodyPr>
          <a:lstStyle>
            <a:lvl1pPr marL="0" indent="0" algn="ctr">
              <a:buNone/>
              <a:defRPr sz="2000" baseline="0">
                <a:solidFill>
                  <a:schemeClr val="tx1">
                    <a:lumMod val="6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547890"/>
            <a:ext cx="2971800" cy="2405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792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15000" y="6356350"/>
            <a:ext cx="152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trike="noStrike" spc="60" baseline="0">
                <a:solidFill>
                  <a:schemeClr val="tx1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13.10.2023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spc="60" baseline="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43800" y="6356350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aseline="0">
                <a:solidFill>
                  <a:schemeClr val="tx1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000" kern="1200" cap="all" spc="5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4400" dirty="0" smtClean="0"/>
              <a:t>«Школьная раздевалка»</a:t>
            </a:r>
            <a:endParaRPr lang="ru-RU" sz="440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Проект 9 класса в рамках конкурса краевых и детских инициатив « Я считаю»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33383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смета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          Вешалки для одежды – 22854 р.</a:t>
            </a:r>
          </a:p>
          <a:p>
            <a:r>
              <a:rPr lang="ru-RU" dirty="0" smtClean="0"/>
              <a:t>Краска для стен и потолка- 3 по 4.5 л. = 21117</a:t>
            </a:r>
          </a:p>
          <a:p>
            <a:r>
              <a:rPr lang="ru-RU" dirty="0" smtClean="0"/>
              <a:t>Плитка для пола- 9180.00</a:t>
            </a:r>
          </a:p>
          <a:p>
            <a:r>
              <a:rPr lang="ru-RU" dirty="0" smtClean="0"/>
              <a:t> шкаф с ячейки для обуви- 13074</a:t>
            </a:r>
          </a:p>
          <a:p>
            <a:r>
              <a:rPr lang="ru-RU" dirty="0" smtClean="0"/>
              <a:t>Дверь- 31200</a:t>
            </a:r>
          </a:p>
          <a:p>
            <a:endParaRPr lang="ru-RU" dirty="0" smtClean="0"/>
          </a:p>
          <a:p>
            <a:r>
              <a:rPr lang="ru-RU" dirty="0" smtClean="0"/>
              <a:t>Итого : 97425</a:t>
            </a:r>
            <a:endParaRPr lang="ru-RU" dirty="0"/>
          </a:p>
        </p:txBody>
      </p:sp>
      <p:pic>
        <p:nvPicPr>
          <p:cNvPr id="2050" name="Picture 2" descr="E:\gar-0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5581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Смета (цены октябрь 2023 год)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ru-RU" dirty="0" smtClean="0"/>
              <a:t>Вешалки 60 шт.  22800</a:t>
            </a:r>
          </a:p>
          <a:p>
            <a:r>
              <a:rPr lang="ru-RU" dirty="0" smtClean="0"/>
              <a:t>Полки для обуви </a:t>
            </a:r>
            <a:r>
              <a:rPr lang="ru-RU" smtClean="0"/>
              <a:t>с ячейками -  </a:t>
            </a:r>
            <a:r>
              <a:rPr lang="ru-RU" dirty="0" smtClean="0"/>
              <a:t>21116</a:t>
            </a:r>
          </a:p>
          <a:p>
            <a:r>
              <a:rPr lang="ru-RU" dirty="0" smtClean="0"/>
              <a:t>Краска для стен 3*4.5 = 21100</a:t>
            </a:r>
          </a:p>
          <a:p>
            <a:r>
              <a:rPr lang="ru-RU" dirty="0" smtClean="0"/>
              <a:t>Плитка для пола -9800</a:t>
            </a:r>
          </a:p>
          <a:p>
            <a:r>
              <a:rPr lang="ru-RU" dirty="0" smtClean="0"/>
              <a:t>Плитка для потолка -7560</a:t>
            </a:r>
          </a:p>
          <a:p>
            <a:r>
              <a:rPr lang="ru-RU" dirty="0" smtClean="0"/>
              <a:t>Дверь- 31800 </a:t>
            </a:r>
          </a:p>
          <a:p>
            <a:endParaRPr lang="ru-RU" dirty="0"/>
          </a:p>
          <a:p>
            <a:r>
              <a:rPr lang="ru-RU" dirty="0" smtClean="0"/>
              <a:t>Итого:93156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661912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ru-RU" dirty="0" smtClean="0"/>
              <a:t>И уже зная , сколько труда и знаний надо для того чтобы улучшить условия детей. Наш вклад , как учеников своей школы: </a:t>
            </a:r>
          </a:p>
          <a:p>
            <a:r>
              <a:rPr lang="ru-RU" dirty="0" smtClean="0"/>
              <a:t>1. Бережно относиться к интерьеру.</a:t>
            </a:r>
          </a:p>
          <a:p>
            <a:r>
              <a:rPr lang="ru-RU" dirty="0" smtClean="0"/>
              <a:t>2. Не мусорить в гардеробной и аккуратно вешать свои вещи.</a:t>
            </a:r>
          </a:p>
          <a:p>
            <a:r>
              <a:rPr lang="ru-RU" dirty="0" smtClean="0"/>
              <a:t>3. Помогать младшим классам.</a:t>
            </a:r>
          </a:p>
          <a:p>
            <a:r>
              <a:rPr lang="ru-RU" dirty="0" smtClean="0"/>
              <a:t>4. Думать над созданием проектов школ будущего.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40448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         </a:t>
            </a:r>
          </a:p>
          <a:p>
            <a:endParaRPr lang="ru-RU" sz="3200" dirty="0"/>
          </a:p>
          <a:p>
            <a:r>
              <a:rPr lang="ru-RU" sz="3200" dirty="0" smtClean="0"/>
              <a:t>              Спасибо за внимание!!!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575459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Проблема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Наша школа начинается с гардероба, как и все другие. И конечно же , достойный вид места для хранения одежды важен, для восприятия школы. Пока существует проблема,  оснащения эстетического вида школьной раздевалки.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133882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Цель: найти способы улучшения гардеробной школы.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ru-RU" sz="2800" dirty="0" smtClean="0"/>
              <a:t>Задачи: </a:t>
            </a:r>
          </a:p>
          <a:p>
            <a:r>
              <a:rPr lang="ru-RU" sz="2800" dirty="0" smtClean="0"/>
              <a:t>Формирование исследовательских навыков в ходе практической деятельности</a:t>
            </a:r>
          </a:p>
          <a:p>
            <a:r>
              <a:rPr lang="ru-RU" sz="2800" dirty="0" smtClean="0"/>
              <a:t>Опыт сотрудничества</a:t>
            </a:r>
          </a:p>
          <a:p>
            <a:r>
              <a:rPr lang="ru-RU" sz="2800" dirty="0" smtClean="0"/>
              <a:t>Обобщение полученных знаний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4636352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План исследования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ru-RU" dirty="0" smtClean="0"/>
              <a:t>- Познакомиться с нормативами проектирования гардеробных  в школах.</a:t>
            </a:r>
          </a:p>
          <a:p>
            <a:r>
              <a:rPr lang="ru-RU" dirty="0" smtClean="0"/>
              <a:t>- Изучить этот вопрос в Интернете.</a:t>
            </a:r>
          </a:p>
          <a:p>
            <a:r>
              <a:rPr lang="ru-RU" dirty="0" smtClean="0"/>
              <a:t>-Провести опрос среди учеников, какие  проблемы возникают при использовании ими гардеробной.</a:t>
            </a:r>
          </a:p>
          <a:p>
            <a:r>
              <a:rPr lang="ru-RU" dirty="0" smtClean="0"/>
              <a:t>- Подумать над тем каким бы  хотелось видеть нам гардероб в нашей школе.</a:t>
            </a:r>
          </a:p>
          <a:p>
            <a:r>
              <a:rPr lang="ru-RU" dirty="0" smtClean="0"/>
              <a:t>- Что мы можем сами сделать для улучшения вида гардероба.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1256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Требования к школьному гардеробу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71600" y="1844824"/>
            <a:ext cx="7924800" cy="4114800"/>
          </a:xfrm>
        </p:spPr>
        <p:txBody>
          <a:bodyPr>
            <a:noAutofit/>
          </a:bodyPr>
          <a:lstStyle/>
          <a:p>
            <a:r>
              <a:rPr lang="ru-RU" sz="2000" dirty="0" smtClean="0"/>
              <a:t>Нормативы. </a:t>
            </a:r>
          </a:p>
          <a:p>
            <a:r>
              <a:rPr lang="ru-RU" sz="2000" dirty="0" smtClean="0"/>
              <a:t>Вспомогательные помещения- гардеробы- проектируют по –разному.</a:t>
            </a:r>
          </a:p>
          <a:p>
            <a:r>
              <a:rPr lang="ru-RU" sz="2000" dirty="0" smtClean="0"/>
              <a:t>Выбор схемы расположения гардеробов зависит от вмести мости школы, ее типа и климатических условий.</a:t>
            </a:r>
          </a:p>
          <a:p>
            <a:endParaRPr lang="ru-RU" sz="2000" dirty="0"/>
          </a:p>
          <a:p>
            <a:r>
              <a:rPr lang="ru-RU" sz="2000" dirty="0" smtClean="0"/>
              <a:t>Условия </a:t>
            </a:r>
          </a:p>
          <a:p>
            <a:r>
              <a:rPr lang="ru-RU" sz="2000" dirty="0" smtClean="0"/>
              <a:t>1. Безопасность и удобство и соответствие нормам.</a:t>
            </a:r>
          </a:p>
          <a:p>
            <a:r>
              <a:rPr lang="ru-RU" sz="2000" dirty="0" smtClean="0"/>
              <a:t>2. Практичность и долговечность.</a:t>
            </a:r>
          </a:p>
          <a:p>
            <a:r>
              <a:rPr lang="ru-RU" sz="2000" dirty="0" smtClean="0"/>
              <a:t>3. Эстетичность.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79896366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 ходе исследования мы выяснили ;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r>
              <a:rPr lang="ru-RU" sz="2800" dirty="0" smtClean="0"/>
              <a:t>Надо учитывать индивидуальные особенности помещения </a:t>
            </a:r>
          </a:p>
          <a:p>
            <a:r>
              <a:rPr lang="ru-RU" sz="2800" dirty="0" smtClean="0"/>
              <a:t>Посчитать площадь и количество гардеробных секций и крючков.</a:t>
            </a:r>
          </a:p>
          <a:p>
            <a:r>
              <a:rPr lang="ru-RU" sz="2800" dirty="0" smtClean="0"/>
              <a:t>Выяснить норму и нагрузку и проходимости.</a:t>
            </a:r>
          </a:p>
          <a:p>
            <a:r>
              <a:rPr lang="ru-RU" sz="2800" dirty="0" smtClean="0"/>
              <a:t>Узнать прочность и долговечность крючков.</a:t>
            </a:r>
          </a:p>
          <a:p>
            <a:r>
              <a:rPr lang="ru-RU" sz="2800" dirty="0" smtClean="0"/>
              <a:t>Простоту и цветовую гамму, чтобы вписывалось в общий интерьер школы.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95035179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Провели свои расчеты для школы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Площадь </a:t>
            </a:r>
            <a:r>
              <a:rPr lang="ru-RU" sz="2400" dirty="0" err="1" smtClean="0"/>
              <a:t>гардерба</a:t>
            </a:r>
            <a:r>
              <a:rPr lang="ru-RU" sz="2400" dirty="0" smtClean="0"/>
              <a:t> 2.4* 3.5</a:t>
            </a:r>
          </a:p>
          <a:p>
            <a:r>
              <a:rPr lang="ru-RU" sz="2400" dirty="0" smtClean="0"/>
              <a:t>Количество учеников всего 69</a:t>
            </a:r>
          </a:p>
          <a:p>
            <a:r>
              <a:rPr lang="ru-RU" sz="2400" dirty="0" smtClean="0"/>
              <a:t>Количество учеников начальных классов 12</a:t>
            </a:r>
          </a:p>
          <a:p>
            <a:r>
              <a:rPr lang="ru-RU" sz="2400" dirty="0" smtClean="0"/>
              <a:t>Количество учеников старших классов: 43</a:t>
            </a:r>
          </a:p>
          <a:p>
            <a:r>
              <a:rPr lang="ru-RU" sz="2400" dirty="0" smtClean="0"/>
              <a:t>Количество крючков в раздевалке 60</a:t>
            </a:r>
          </a:p>
          <a:p>
            <a:r>
              <a:rPr lang="ru-RU" sz="2400" dirty="0" smtClean="0"/>
              <a:t>Расчеты выявили недостаточную оснащенность и изношенность гардеробной в школе.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007111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7924800" cy="1143000"/>
          </a:xfrm>
        </p:spPr>
        <p:txBody>
          <a:bodyPr/>
          <a:lstStyle/>
          <a:p>
            <a:r>
              <a:rPr lang="ru-RU" dirty="0" smtClean="0"/>
              <a:t>Важно!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ru-RU" sz="1800" dirty="0" smtClean="0"/>
              <a:t>Крючки должны быть крепкими</a:t>
            </a:r>
          </a:p>
          <a:p>
            <a:r>
              <a:rPr lang="ru-RU" sz="1800" dirty="0" smtClean="0"/>
              <a:t>Проход не узкий, не для </a:t>
            </a:r>
            <a:r>
              <a:rPr lang="ru-RU" sz="1800" dirty="0" err="1" smtClean="0"/>
              <a:t>травмоопасного</a:t>
            </a:r>
            <a:r>
              <a:rPr lang="ru-RU" sz="1800" dirty="0" smtClean="0"/>
              <a:t> пребывания в раздевалке, а также удобной уборки помещения.</a:t>
            </a:r>
          </a:p>
          <a:p>
            <a:r>
              <a:rPr lang="ru-RU" sz="1800" dirty="0" smtClean="0"/>
              <a:t>Разная высота крючков для учеников младших классов.</a:t>
            </a:r>
          </a:p>
          <a:p>
            <a:endParaRPr lang="ru-RU" sz="1800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2306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4071"/>
            <a:ext cx="8829000" cy="156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96601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Горизонт">
  <a:themeElements>
    <a:clrScheme name="Горизонт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Горизонт">
      <a:maj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Горизонт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40000"/>
              </a:schemeClr>
            </a:gs>
            <a:gs pos="31000">
              <a:schemeClr val="phClr">
                <a:tint val="100000"/>
                <a:shade val="90000"/>
                <a:alpha val="100000"/>
              </a:schemeClr>
            </a:gs>
            <a:gs pos="100000">
              <a:schemeClr val="phClr">
                <a:tint val="100000"/>
                <a:shade val="80000"/>
                <a:alpha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80000"/>
              </a:schemeClr>
            </a:gs>
            <a:gs pos="41000">
              <a:schemeClr val="phClr">
                <a:tint val="100000"/>
                <a:shade val="100000"/>
                <a:alpha val="100000"/>
                <a:satMod val="150000"/>
              </a:schemeClr>
            </a:gs>
            <a:gs pos="100000">
              <a:schemeClr val="phClr">
                <a:tint val="100000"/>
                <a:shade val="65000"/>
                <a:alpha val="100000"/>
              </a:schemeClr>
            </a:gs>
          </a:gsLst>
          <a:path path="circle">
            <a:fillToRect l="50000" t="8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Horizon</Template>
  <TotalTime>202</TotalTime>
  <Words>440</Words>
  <Application>Microsoft Office PowerPoint</Application>
  <PresentationFormat>Экран (4:3)</PresentationFormat>
  <Paragraphs>66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Горизонт</vt:lpstr>
      <vt:lpstr>Проект 9 класса в рамках конкурса краевых и детских инициатив « Я считаю»</vt:lpstr>
      <vt:lpstr>Проблема</vt:lpstr>
      <vt:lpstr>Цель: найти способы улучшения гардеробной школы.</vt:lpstr>
      <vt:lpstr>План исследования</vt:lpstr>
      <vt:lpstr>Требования к школьному гардеробу</vt:lpstr>
      <vt:lpstr>В ходе исследования мы выяснили ;</vt:lpstr>
      <vt:lpstr>Провели свои расчеты для школы</vt:lpstr>
      <vt:lpstr>Важно!</vt:lpstr>
      <vt:lpstr>Презентация PowerPoint</vt:lpstr>
      <vt:lpstr>смета</vt:lpstr>
      <vt:lpstr>Смета (цены октябрь 2023 год)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9 класса в рамках конкурса краевых и детских инициатив « Я считаю»</dc:title>
  <dc:creator>Кристина</dc:creator>
  <cp:lastModifiedBy>Светлана</cp:lastModifiedBy>
  <cp:revision>16</cp:revision>
  <dcterms:created xsi:type="dcterms:W3CDTF">2023-10-11T06:16:25Z</dcterms:created>
  <dcterms:modified xsi:type="dcterms:W3CDTF">2023-10-13T07:43:57Z</dcterms:modified>
</cp:coreProperties>
</file>